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56" r:id="rId3"/>
    <p:sldId id="280" r:id="rId4"/>
    <p:sldId id="288" r:id="rId5"/>
    <p:sldId id="257" r:id="rId6"/>
    <p:sldId id="258" r:id="rId7"/>
    <p:sldId id="289" r:id="rId8"/>
    <p:sldId id="282" r:id="rId9"/>
    <p:sldId id="275" r:id="rId10"/>
    <p:sldId id="274" r:id="rId11"/>
    <p:sldId id="259" r:id="rId12"/>
    <p:sldId id="260" r:id="rId13"/>
    <p:sldId id="261" r:id="rId14"/>
    <p:sldId id="262" r:id="rId15"/>
    <p:sldId id="298" r:id="rId16"/>
    <p:sldId id="263" r:id="rId17"/>
    <p:sldId id="264" r:id="rId18"/>
    <p:sldId id="290" r:id="rId19"/>
    <p:sldId id="291" r:id="rId20"/>
    <p:sldId id="265" r:id="rId21"/>
    <p:sldId id="266" r:id="rId22"/>
    <p:sldId id="267" r:id="rId23"/>
    <p:sldId id="268" r:id="rId24"/>
    <p:sldId id="269" r:id="rId25"/>
    <p:sldId id="270" r:id="rId26"/>
    <p:sldId id="271" r:id="rId27"/>
    <p:sldId id="272" r:id="rId28"/>
    <p:sldId id="273" r:id="rId29"/>
    <p:sldId id="276" r:id="rId30"/>
    <p:sldId id="277" r:id="rId31"/>
    <p:sldId id="278" r:id="rId32"/>
    <p:sldId id="283" r:id="rId33"/>
    <p:sldId id="284" r:id="rId34"/>
    <p:sldId id="285" r:id="rId35"/>
    <p:sldId id="286" r:id="rId36"/>
    <p:sldId id="296" r:id="rId37"/>
    <p:sldId id="292" r:id="rId38"/>
    <p:sldId id="293" r:id="rId39"/>
    <p:sldId id="294" r:id="rId40"/>
    <p:sldId id="295" r:id="rId41"/>
    <p:sldId id="28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709" autoAdjust="0"/>
  </p:normalViewPr>
  <p:slideViewPr>
    <p:cSldViewPr>
      <p:cViewPr>
        <p:scale>
          <a:sx n="78" d="100"/>
          <a:sy n="78" d="100"/>
        </p:scale>
        <p:origin x="-2574" y="-7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B2D874-6DCE-4464-BFCC-9282533A03BF}"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B2D874-6DCE-4464-BFCC-9282533A03BF}"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B2D874-6DCE-4464-BFCC-9282533A03BF}"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B2D874-6DCE-4464-BFCC-9282533A03BF}"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FB2D874-6DCE-4464-BFCC-9282533A03BF}" type="datetimeFigureOut">
              <a:rPr lang="en-US" smtClean="0"/>
              <a:pPr/>
              <a:t>6/12/2023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FB2D874-6DCE-4464-BFCC-9282533A03BF}"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FB2D874-6DCE-4464-BFCC-9282533A03BF}" type="datetimeFigureOut">
              <a:rPr lang="en-US" smtClean="0"/>
              <a:pPr/>
              <a:t>6/12/2023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FB2D874-6DCE-4464-BFCC-9282533A03BF}" type="datetimeFigureOut">
              <a:rPr lang="en-US" smtClean="0"/>
              <a:pPr/>
              <a:t>6/12/2023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2D874-6DCE-4464-BFCC-9282533A03BF}" type="datetimeFigureOut">
              <a:rPr lang="en-US" smtClean="0"/>
              <a:pPr/>
              <a:t>6/12/2023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B2D874-6DCE-4464-BFCC-9282533A03BF}"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FB2D874-6DCE-4464-BFCC-9282533A03BF}" type="datetimeFigureOut">
              <a:rPr lang="en-US" smtClean="0"/>
              <a:pPr/>
              <a:t>6/12/2023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0BB6B4-FDAC-4A89-8943-C45CCEB0092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B2D874-6DCE-4464-BFCC-9282533A03BF}" type="datetimeFigureOut">
              <a:rPr lang="en-US" smtClean="0"/>
              <a:pPr/>
              <a:t>6/12/2023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BB6B4-FDAC-4A89-8943-C45CCEB0092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pPr algn="ctr">
              <a:buNone/>
            </a:pPr>
            <a:r>
              <a:rPr lang="en-US" dirty="0" smtClean="0">
                <a:latin typeface="Arial" pitchFamily="34" charset="0"/>
                <a:cs typeface="Arial" pitchFamily="34" charset="0"/>
              </a:rPr>
              <a:t>Software Requirement Engineering </a:t>
            </a:r>
          </a:p>
          <a:p>
            <a:pPr algn="ctr">
              <a:buNone/>
            </a:pPr>
            <a:r>
              <a:rPr lang="en-US" dirty="0" smtClean="0">
                <a:latin typeface="Arial" pitchFamily="34" charset="0"/>
                <a:cs typeface="Arial" pitchFamily="34" charset="0"/>
              </a:rPr>
              <a:t>CSE-305</a:t>
            </a:r>
          </a:p>
          <a:p>
            <a:pPr algn="ctr"/>
            <a:endParaRPr lang="en-US" dirty="0" smtClean="0">
              <a:latin typeface="Arial" pitchFamily="34" charset="0"/>
              <a:cs typeface="Arial" pitchFamily="34" charset="0"/>
            </a:endParaRPr>
          </a:p>
          <a:p>
            <a:pPr algn="ctr">
              <a:buNone/>
            </a:pPr>
            <a:endParaRPr lang="en-US" dirty="0" smtClean="0">
              <a:latin typeface="Arial" pitchFamily="34" charset="0"/>
              <a:cs typeface="Arial" pitchFamily="34" charset="0"/>
            </a:endParaRPr>
          </a:p>
          <a:p>
            <a:pPr algn="ctr"/>
            <a:endParaRPr lang="en-US" dirty="0" smtClean="0">
              <a:latin typeface="Arial" pitchFamily="34" charset="0"/>
              <a:cs typeface="Arial" pitchFamily="34" charset="0"/>
            </a:endParaRPr>
          </a:p>
          <a:p>
            <a:pPr algn="ctr">
              <a:buNone/>
            </a:pPr>
            <a:r>
              <a:rPr lang="en-US" dirty="0" smtClean="0">
                <a:latin typeface="Arial" pitchFamily="34" charset="0"/>
                <a:cs typeface="Arial" pitchFamily="34" charset="0"/>
              </a:rPr>
              <a:t>Dr </a:t>
            </a:r>
            <a:r>
              <a:rPr lang="en-US" dirty="0" err="1" smtClean="0">
                <a:latin typeface="Arial" pitchFamily="34" charset="0"/>
                <a:cs typeface="Arial" pitchFamily="34" charset="0"/>
              </a:rPr>
              <a:t>Ghulam</a:t>
            </a:r>
            <a:r>
              <a:rPr lang="en-US" dirty="0" smtClean="0">
                <a:latin typeface="Arial" pitchFamily="34" charset="0"/>
                <a:cs typeface="Arial" pitchFamily="34" charset="0"/>
              </a:rPr>
              <a:t> </a:t>
            </a:r>
            <a:r>
              <a:rPr lang="en-US" dirty="0" err="1" smtClean="0">
                <a:latin typeface="Arial" pitchFamily="34" charset="0"/>
                <a:cs typeface="Arial" pitchFamily="34" charset="0"/>
              </a:rPr>
              <a:t>Rasool</a:t>
            </a:r>
            <a:endParaRPr lang="en-US" dirty="0" smtClean="0">
              <a:latin typeface="Arial" pitchFamily="34" charset="0"/>
              <a:cs typeface="Arial" pitchFamily="34" charset="0"/>
            </a:endParaRPr>
          </a:p>
          <a:p>
            <a:pPr algn="ctr">
              <a:buNone/>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990600"/>
          </a:xfrm>
        </p:spPr>
        <p:txBody>
          <a:bodyPr>
            <a:normAutofit/>
          </a:bodyPr>
          <a:lstStyle/>
          <a:p>
            <a:r>
              <a:rPr lang="en-US" dirty="0" smtClean="0"/>
              <a:t>Where do changes come from?</a:t>
            </a:r>
            <a:endParaRPr lang="en-US"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519752" y="3643952"/>
            <a:ext cx="8305800" cy="274671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519752" y="1302587"/>
            <a:ext cx="8305800" cy="2328862"/>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smtClean="0"/>
              <a:t>Changing Requirements</a:t>
            </a:r>
            <a:endParaRPr lang="en-US" dirty="0"/>
          </a:p>
        </p:txBody>
      </p:sp>
      <p:sp>
        <p:nvSpPr>
          <p:cNvPr id="3" name="Content Placeholder 2"/>
          <p:cNvSpPr>
            <a:spLocks noGrp="1"/>
          </p:cNvSpPr>
          <p:nvPr>
            <p:ph idx="1"/>
          </p:nvPr>
        </p:nvSpPr>
        <p:spPr>
          <a:xfrm>
            <a:off x="457200" y="914400"/>
            <a:ext cx="8229600" cy="5211763"/>
          </a:xfrm>
        </p:spPr>
        <p:txBody>
          <a:bodyPr>
            <a:normAutofit fontScale="92500" lnSpcReduction="20000"/>
          </a:bodyPr>
          <a:lstStyle/>
          <a:p>
            <a:pPr>
              <a:lnSpc>
                <a:spcPct val="90000"/>
              </a:lnSpc>
            </a:pPr>
            <a:r>
              <a:rPr lang="en-US" dirty="0" smtClean="0"/>
              <a:t>All stakeholders want to change requirements, due to different reasons</a:t>
            </a:r>
          </a:p>
          <a:p>
            <a:pPr>
              <a:lnSpc>
                <a:spcPct val="90000"/>
              </a:lnSpc>
            </a:pPr>
            <a:r>
              <a:rPr lang="en-US" dirty="0" smtClean="0"/>
              <a:t>Studies have shown that very significant percentage of delivered defects can be traced back to changing user requirements</a:t>
            </a:r>
          </a:p>
          <a:p>
            <a:r>
              <a:rPr lang="en-US" dirty="0"/>
              <a:t>A major issue in requirements engineering is the rate at which requirements change once the requirements phase has “officially” ended</a:t>
            </a:r>
          </a:p>
          <a:p>
            <a:r>
              <a:rPr lang="en-US" dirty="0"/>
              <a:t>This rate is on average 3% per month in the subsequent design phase, and should go down after that</a:t>
            </a:r>
          </a:p>
          <a:p>
            <a:r>
              <a:rPr lang="en-US" dirty="0" smtClean="0"/>
              <a:t>This rate should come down to 1% per month during coding</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838200"/>
          </a:xfrm>
        </p:spPr>
        <p:txBody>
          <a:bodyPr>
            <a:normAutofit/>
          </a:bodyPr>
          <a:lstStyle/>
          <a:p>
            <a:r>
              <a:rPr lang="en-US" dirty="0" smtClean="0"/>
              <a:t>Sources of Change</a:t>
            </a:r>
            <a:endParaRPr lang="en-US" dirty="0"/>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r>
              <a:rPr lang="en-US" dirty="0"/>
              <a:t>New business or market conditions dictate changes in product requirements or business rules</a:t>
            </a:r>
          </a:p>
          <a:p>
            <a:r>
              <a:rPr lang="en-US" dirty="0"/>
              <a:t>New customer needs demand modification of data produced by information systems, functionality delivered by products, or services delivered by computer-based system</a:t>
            </a:r>
          </a:p>
          <a:p>
            <a:r>
              <a:rPr lang="en-US" dirty="0" smtClean="0"/>
              <a:t>Reorganization or business growth/downsizing  causes changes in project priorities or software engineering team structure</a:t>
            </a:r>
          </a:p>
          <a:p>
            <a:r>
              <a:rPr lang="en-US" dirty="0" smtClean="0"/>
              <a:t>Budgetary or scheduling constraints cause a redefinition of the system or product</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914400"/>
          </a:xfrm>
        </p:spPr>
        <p:txBody>
          <a:bodyPr>
            <a:normAutofit/>
          </a:bodyPr>
          <a:lstStyle/>
          <a:p>
            <a:r>
              <a:rPr lang="en-US" dirty="0" smtClean="0"/>
              <a:t>Why All This Modification?</a:t>
            </a:r>
            <a:endParaRPr lang="en-US" dirty="0"/>
          </a:p>
        </p:txBody>
      </p:sp>
      <p:sp>
        <p:nvSpPr>
          <p:cNvPr id="3" name="Content Placeholder 2"/>
          <p:cNvSpPr>
            <a:spLocks noGrp="1"/>
          </p:cNvSpPr>
          <p:nvPr>
            <p:ph idx="1"/>
          </p:nvPr>
        </p:nvSpPr>
        <p:spPr>
          <a:xfrm>
            <a:off x="457200" y="914400"/>
            <a:ext cx="8229600" cy="5211763"/>
          </a:xfrm>
        </p:spPr>
        <p:txBody>
          <a:bodyPr/>
          <a:lstStyle/>
          <a:p>
            <a:pPr>
              <a:lnSpc>
                <a:spcPct val="90000"/>
              </a:lnSpc>
            </a:pPr>
            <a:r>
              <a:rPr lang="en-US" dirty="0" smtClean="0"/>
              <a:t>As time passes, all constituencies know more</a:t>
            </a:r>
          </a:p>
          <a:p>
            <a:pPr lvl="1">
              <a:lnSpc>
                <a:spcPct val="90000"/>
              </a:lnSpc>
            </a:pPr>
            <a:r>
              <a:rPr lang="en-US" dirty="0" smtClean="0"/>
              <a:t>About what they need</a:t>
            </a:r>
          </a:p>
          <a:p>
            <a:pPr lvl="1">
              <a:lnSpc>
                <a:spcPct val="90000"/>
              </a:lnSpc>
            </a:pPr>
            <a:r>
              <a:rPr lang="en-US" dirty="0" smtClean="0"/>
              <a:t>Which approach would be best</a:t>
            </a:r>
          </a:p>
          <a:p>
            <a:pPr lvl="1">
              <a:lnSpc>
                <a:spcPct val="90000"/>
              </a:lnSpc>
            </a:pPr>
            <a:r>
              <a:rPr lang="en-US" dirty="0" smtClean="0"/>
              <a:t>How to get it done and still make money</a:t>
            </a:r>
          </a:p>
          <a:p>
            <a:pPr>
              <a:lnSpc>
                <a:spcPct val="90000"/>
              </a:lnSpc>
            </a:pPr>
            <a:r>
              <a:rPr lang="en-US" dirty="0" smtClean="0"/>
              <a:t>Statement of the fact: most changes are justified!</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914400"/>
          </a:xfrm>
        </p:spPr>
        <p:txBody>
          <a:bodyPr>
            <a:normAutofit fontScale="90000"/>
          </a:bodyPr>
          <a:lstStyle/>
          <a:p>
            <a:r>
              <a:rPr lang="en-US" dirty="0" smtClean="0"/>
              <a:t>Managing Changing Requirements ???</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r>
              <a:rPr lang="en-US" dirty="0"/>
              <a:t>Change management is concerned with the procedures, processes and standards which are used to manage changes to system requirements</a:t>
            </a:r>
          </a:p>
          <a:p>
            <a:r>
              <a:rPr lang="en-US" dirty="0"/>
              <a:t>Without formal change management, it is impossible to ensure that proposed changes support business </a:t>
            </a:r>
            <a:r>
              <a:rPr lang="en-US" dirty="0" smtClean="0"/>
              <a:t>goals</a:t>
            </a:r>
          </a:p>
          <a:p>
            <a:r>
              <a:rPr lang="en-US" dirty="0" smtClean="0"/>
              <a:t>Following quality assurance mechanisms can limit the damage done by changing requirements</a:t>
            </a:r>
          </a:p>
          <a:p>
            <a:pPr lvl="1"/>
            <a:r>
              <a:rPr lang="en-US" dirty="0" smtClean="0"/>
              <a:t>Formal change management procedures</a:t>
            </a:r>
          </a:p>
          <a:p>
            <a:pPr lvl="1"/>
            <a:r>
              <a:rPr lang="en-US" dirty="0" smtClean="0"/>
              <a:t>State-of-the-art configuration control tools</a:t>
            </a:r>
          </a:p>
          <a:p>
            <a:pPr lvl="1"/>
            <a:r>
              <a:rPr lang="en-US" dirty="0" smtClean="0"/>
              <a:t>Requirements reviews</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p:cNvSpPr>
            <a:spLocks noGrp="1"/>
          </p:cNvSpPr>
          <p:nvPr>
            <p:ph type="sldNum" sz="quarter" idx="12"/>
          </p:nvPr>
        </p:nvSpPr>
        <p:spPr/>
        <p:txBody>
          <a:bodyPr/>
          <a:lstStyle/>
          <a:p>
            <a:fld id="{AA2E6CFF-B669-4E50-8E9A-72A5D4840B98}" type="slidenum">
              <a:rPr lang="en-US"/>
              <a:pPr/>
              <a:t>15</a:t>
            </a:fld>
            <a:endParaRPr lang="en-US"/>
          </a:p>
        </p:txBody>
      </p:sp>
      <p:sp>
        <p:nvSpPr>
          <p:cNvPr id="70658" name="Rectangle 2"/>
          <p:cNvSpPr>
            <a:spLocks noGrp="1" noChangeArrowheads="1"/>
          </p:cNvSpPr>
          <p:nvPr>
            <p:ph type="title"/>
          </p:nvPr>
        </p:nvSpPr>
        <p:spPr/>
        <p:txBody>
          <a:bodyPr/>
          <a:lstStyle/>
          <a:p>
            <a:r>
              <a:rPr lang="en-US"/>
              <a:t>Change Management Stages</a:t>
            </a:r>
          </a:p>
        </p:txBody>
      </p:sp>
      <p:sp>
        <p:nvSpPr>
          <p:cNvPr id="70659" name="Rectangle 3"/>
          <p:cNvSpPr>
            <a:spLocks noChangeArrowheads="1"/>
          </p:cNvSpPr>
          <p:nvPr/>
        </p:nvSpPr>
        <p:spPr bwMode="auto">
          <a:xfrm>
            <a:off x="1066800" y="3200400"/>
            <a:ext cx="19050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0" name="Rectangle 4"/>
          <p:cNvSpPr>
            <a:spLocks noChangeArrowheads="1"/>
          </p:cNvSpPr>
          <p:nvPr/>
        </p:nvSpPr>
        <p:spPr bwMode="auto">
          <a:xfrm>
            <a:off x="3657600" y="3200400"/>
            <a:ext cx="19050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1" name="Rectangle 5"/>
          <p:cNvSpPr>
            <a:spLocks noChangeArrowheads="1"/>
          </p:cNvSpPr>
          <p:nvPr/>
        </p:nvSpPr>
        <p:spPr bwMode="auto">
          <a:xfrm>
            <a:off x="6248400" y="3200400"/>
            <a:ext cx="1905000" cy="990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62" name="Line 6"/>
          <p:cNvSpPr>
            <a:spLocks noChangeShapeType="1"/>
          </p:cNvSpPr>
          <p:nvPr/>
        </p:nvSpPr>
        <p:spPr bwMode="auto">
          <a:xfrm>
            <a:off x="2971800" y="37338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65" name="Line 9"/>
          <p:cNvSpPr>
            <a:spLocks noChangeShapeType="1"/>
          </p:cNvSpPr>
          <p:nvPr/>
        </p:nvSpPr>
        <p:spPr bwMode="auto">
          <a:xfrm>
            <a:off x="8153400" y="3733800"/>
            <a:ext cx="53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66" name="Text Box 10"/>
          <p:cNvSpPr txBox="1">
            <a:spLocks noChangeArrowheads="1"/>
          </p:cNvSpPr>
          <p:nvPr/>
        </p:nvSpPr>
        <p:spPr bwMode="auto">
          <a:xfrm>
            <a:off x="2498725" y="55245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1800"/>
          </a:p>
        </p:txBody>
      </p:sp>
      <p:sp>
        <p:nvSpPr>
          <p:cNvPr id="70667" name="Text Box 11"/>
          <p:cNvSpPr txBox="1">
            <a:spLocks noChangeArrowheads="1"/>
          </p:cNvSpPr>
          <p:nvPr/>
        </p:nvSpPr>
        <p:spPr bwMode="auto">
          <a:xfrm>
            <a:off x="1044575" y="3429000"/>
            <a:ext cx="216655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Problem analysis and</a:t>
            </a:r>
          </a:p>
          <a:p>
            <a:r>
              <a:rPr lang="en-US" dirty="0"/>
              <a:t>change specification</a:t>
            </a:r>
          </a:p>
        </p:txBody>
      </p:sp>
      <p:sp>
        <p:nvSpPr>
          <p:cNvPr id="70668" name="Text Box 12"/>
          <p:cNvSpPr txBox="1">
            <a:spLocks noChangeArrowheads="1"/>
          </p:cNvSpPr>
          <p:nvPr/>
        </p:nvSpPr>
        <p:spPr bwMode="auto">
          <a:xfrm>
            <a:off x="3694113" y="3429000"/>
            <a:ext cx="207537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Change analysis and</a:t>
            </a:r>
          </a:p>
          <a:p>
            <a:r>
              <a:rPr lang="en-US" dirty="0"/>
              <a:t>costing</a:t>
            </a:r>
          </a:p>
        </p:txBody>
      </p:sp>
      <p:sp>
        <p:nvSpPr>
          <p:cNvPr id="70669" name="Text Box 13"/>
          <p:cNvSpPr txBox="1">
            <a:spLocks noChangeArrowheads="1"/>
          </p:cNvSpPr>
          <p:nvPr/>
        </p:nvSpPr>
        <p:spPr bwMode="auto">
          <a:xfrm>
            <a:off x="6418263" y="3429000"/>
            <a:ext cx="16876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Change</a:t>
            </a:r>
          </a:p>
          <a:p>
            <a:r>
              <a:rPr lang="en-US" dirty="0"/>
              <a:t>implementation</a:t>
            </a:r>
          </a:p>
        </p:txBody>
      </p:sp>
      <p:sp>
        <p:nvSpPr>
          <p:cNvPr id="70670" name="Text Box 14"/>
          <p:cNvSpPr txBox="1">
            <a:spLocks noChangeArrowheads="1"/>
          </p:cNvSpPr>
          <p:nvPr/>
        </p:nvSpPr>
        <p:spPr bwMode="auto">
          <a:xfrm>
            <a:off x="88900" y="2009775"/>
            <a:ext cx="108985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Identified</a:t>
            </a:r>
          </a:p>
          <a:p>
            <a:r>
              <a:rPr lang="en-US" dirty="0"/>
              <a:t>problem</a:t>
            </a:r>
          </a:p>
        </p:txBody>
      </p:sp>
      <p:sp>
        <p:nvSpPr>
          <p:cNvPr id="70671" name="Line 15"/>
          <p:cNvSpPr>
            <a:spLocks noChangeShapeType="1"/>
          </p:cNvSpPr>
          <p:nvPr/>
        </p:nvSpPr>
        <p:spPr bwMode="auto">
          <a:xfrm>
            <a:off x="5562600" y="37338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72" name="Text Box 16"/>
          <p:cNvSpPr txBox="1">
            <a:spLocks noChangeArrowheads="1"/>
          </p:cNvSpPr>
          <p:nvPr/>
        </p:nvSpPr>
        <p:spPr bwMode="auto">
          <a:xfrm>
            <a:off x="7818438" y="4829175"/>
            <a:ext cx="145251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Revised</a:t>
            </a:r>
          </a:p>
          <a:p>
            <a:r>
              <a:rPr lang="en-US" dirty="0"/>
              <a:t>requirements</a:t>
            </a:r>
          </a:p>
        </p:txBody>
      </p:sp>
      <p:sp>
        <p:nvSpPr>
          <p:cNvPr id="70673" name="Line 17"/>
          <p:cNvSpPr>
            <a:spLocks noChangeShapeType="1"/>
          </p:cNvSpPr>
          <p:nvPr/>
        </p:nvSpPr>
        <p:spPr bwMode="auto">
          <a:xfrm>
            <a:off x="381000" y="3733800"/>
            <a:ext cx="685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0674" name="Line 18"/>
          <p:cNvSpPr>
            <a:spLocks noChangeShapeType="1"/>
          </p:cNvSpPr>
          <p:nvPr/>
        </p:nvSpPr>
        <p:spPr bwMode="auto">
          <a:xfrm flipV="1">
            <a:off x="381000" y="2667000"/>
            <a:ext cx="0" cy="1066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70675" name="Line 19"/>
          <p:cNvSpPr>
            <a:spLocks noChangeShapeType="1"/>
          </p:cNvSpPr>
          <p:nvPr/>
        </p:nvSpPr>
        <p:spPr bwMode="auto">
          <a:xfrm flipV="1">
            <a:off x="8686800" y="3733800"/>
            <a:ext cx="0" cy="106680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730245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1143000"/>
          </a:xfrm>
        </p:spPr>
        <p:txBody>
          <a:bodyPr>
            <a:normAutofit fontScale="90000"/>
          </a:bodyPr>
          <a:lstStyle/>
          <a:p>
            <a:r>
              <a:rPr lang="en-US" dirty="0" smtClean="0"/>
              <a:t>Main Concerns in Requirements Management</a:t>
            </a:r>
            <a:endParaRPr lang="en-US" dirty="0"/>
          </a:p>
        </p:txBody>
      </p:sp>
      <p:sp>
        <p:nvSpPr>
          <p:cNvPr id="3" name="Content Placeholder 2"/>
          <p:cNvSpPr>
            <a:spLocks noGrp="1"/>
          </p:cNvSpPr>
          <p:nvPr>
            <p:ph idx="1"/>
          </p:nvPr>
        </p:nvSpPr>
        <p:spPr>
          <a:xfrm>
            <a:off x="457200" y="1143000"/>
            <a:ext cx="8229600" cy="4983163"/>
          </a:xfrm>
        </p:spPr>
        <p:txBody>
          <a:bodyPr/>
          <a:lstStyle/>
          <a:p>
            <a:r>
              <a:rPr lang="en-US" dirty="0"/>
              <a:t>Managing changes to agreed requirements</a:t>
            </a:r>
          </a:p>
          <a:p>
            <a:r>
              <a:rPr lang="en-US" dirty="0"/>
              <a:t>Managing the relationships between requirements</a:t>
            </a:r>
          </a:p>
          <a:p>
            <a:r>
              <a:rPr lang="en-US" dirty="0"/>
              <a:t>Managing the dependencies between the requirements document and other documents produced in the systems engineering process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066800"/>
          </a:xfrm>
        </p:spPr>
        <p:txBody>
          <a:bodyPr>
            <a:normAutofit fontScale="90000"/>
          </a:bodyPr>
          <a:lstStyle/>
          <a:p>
            <a:r>
              <a:rPr lang="en-US" dirty="0" smtClean="0"/>
              <a:t>CASE Tools for Requirements Management</a:t>
            </a:r>
            <a:endParaRPr lang="en-US" dirty="0"/>
          </a:p>
        </p:txBody>
      </p:sp>
      <p:sp>
        <p:nvSpPr>
          <p:cNvPr id="3" name="Content Placeholder 2"/>
          <p:cNvSpPr>
            <a:spLocks noGrp="1"/>
          </p:cNvSpPr>
          <p:nvPr>
            <p:ph idx="1"/>
          </p:nvPr>
        </p:nvSpPr>
        <p:spPr>
          <a:xfrm>
            <a:off x="457200" y="1219200"/>
            <a:ext cx="8229600" cy="4906963"/>
          </a:xfrm>
        </p:spPr>
        <p:txBody>
          <a:bodyPr/>
          <a:lstStyle/>
          <a:p>
            <a:pPr>
              <a:lnSpc>
                <a:spcPct val="90000"/>
              </a:lnSpc>
            </a:pPr>
            <a:r>
              <a:rPr lang="en-US" dirty="0"/>
              <a:t>Requirements management involves the collection, storage and maintenance of large amounts of information</a:t>
            </a:r>
          </a:p>
          <a:p>
            <a:pPr>
              <a:lnSpc>
                <a:spcPct val="90000"/>
              </a:lnSpc>
            </a:pPr>
            <a:r>
              <a:rPr lang="en-US" dirty="0"/>
              <a:t>There are now a number of CASE tools available which are specifically designed to support requirements management</a:t>
            </a:r>
          </a:p>
          <a:p>
            <a:pPr>
              <a:lnSpc>
                <a:spcPct val="90000"/>
              </a:lnSpc>
            </a:pPr>
            <a:r>
              <a:rPr lang="en-US" dirty="0"/>
              <a:t>Configuration management tools may be adapted for requirements engineering</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14400"/>
          </a:xfrm>
        </p:spPr>
        <p:txBody>
          <a:bodyPr>
            <a:normAutofit/>
          </a:bodyPr>
          <a:lstStyle/>
          <a:p>
            <a:r>
              <a:rPr lang="en-GB" dirty="0" smtClean="0"/>
              <a:t>Requirement Management Tools</a:t>
            </a:r>
            <a:endParaRPr lang="en-GB" dirty="0"/>
          </a:p>
        </p:txBody>
      </p:sp>
      <p:pic>
        <p:nvPicPr>
          <p:cNvPr id="2050" name="Picture 2"/>
          <p:cNvPicPr>
            <a:picLocks noGrp="1" noChangeAspect="1" noChangeArrowheads="1"/>
          </p:cNvPicPr>
          <p:nvPr>
            <p:ph idx="1"/>
          </p:nvPr>
        </p:nvPicPr>
        <p:blipFill>
          <a:blip r:embed="rId2"/>
          <a:srcRect/>
          <a:stretch>
            <a:fillRect/>
          </a:stretch>
        </p:blipFill>
        <p:spPr bwMode="auto">
          <a:xfrm>
            <a:off x="228600" y="1143000"/>
            <a:ext cx="8610600" cy="5410199"/>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rmAutofit fontScale="90000"/>
          </a:bodyPr>
          <a:lstStyle/>
          <a:p>
            <a:r>
              <a:rPr lang="en-GB" dirty="0" smtClean="0"/>
              <a:t>Benefits of using Requirement Management tools</a:t>
            </a:r>
            <a:endParaRPr lang="en-GB" dirty="0"/>
          </a:p>
        </p:txBody>
      </p:sp>
      <p:sp>
        <p:nvSpPr>
          <p:cNvPr id="3" name="Content Placeholder 2"/>
          <p:cNvSpPr>
            <a:spLocks noGrp="1"/>
          </p:cNvSpPr>
          <p:nvPr>
            <p:ph idx="1"/>
          </p:nvPr>
        </p:nvSpPr>
        <p:spPr>
          <a:xfrm>
            <a:off x="304800" y="1066800"/>
            <a:ext cx="8382000" cy="5562600"/>
          </a:xfrm>
        </p:spPr>
        <p:txBody>
          <a:bodyPr/>
          <a:lstStyle/>
          <a:p>
            <a:r>
              <a:rPr lang="en-GB" dirty="0" smtClean="0"/>
              <a:t>Manage versions and changes</a:t>
            </a:r>
          </a:p>
          <a:p>
            <a:r>
              <a:rPr lang="en-GB" dirty="0" smtClean="0"/>
              <a:t>Store requirement attributes</a:t>
            </a:r>
          </a:p>
          <a:p>
            <a:r>
              <a:rPr lang="en-GB" dirty="0" smtClean="0"/>
              <a:t>Facilitate impact analysis</a:t>
            </a:r>
          </a:p>
          <a:p>
            <a:r>
              <a:rPr lang="en-GB" dirty="0" smtClean="0"/>
              <a:t>Track requirements status</a:t>
            </a:r>
          </a:p>
          <a:p>
            <a:r>
              <a:rPr lang="en-GB" dirty="0" smtClean="0"/>
              <a:t>Control access</a:t>
            </a:r>
          </a:p>
          <a:p>
            <a:r>
              <a:rPr lang="en-GB" smtClean="0"/>
              <a:t>Reuse requirements</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
            <a:ext cx="8534400" cy="838199"/>
          </a:xfrm>
        </p:spPr>
        <p:txBody>
          <a:bodyPr>
            <a:normAutofit/>
          </a:bodyPr>
          <a:lstStyle/>
          <a:p>
            <a:r>
              <a:rPr lang="en-US" dirty="0" smtClean="0"/>
              <a:t>Requirements Management</a:t>
            </a:r>
            <a:endParaRPr lang="en-US" dirty="0"/>
          </a:p>
        </p:txBody>
      </p:sp>
      <p:sp>
        <p:nvSpPr>
          <p:cNvPr id="3" name="Subtitle 2"/>
          <p:cNvSpPr>
            <a:spLocks noGrp="1"/>
          </p:cNvSpPr>
          <p:nvPr>
            <p:ph type="subTitle" idx="1"/>
          </p:nvPr>
        </p:nvSpPr>
        <p:spPr>
          <a:xfrm>
            <a:off x="609600" y="762000"/>
            <a:ext cx="7772400" cy="5791200"/>
          </a:xfrm>
        </p:spPr>
        <p:txBody>
          <a:bodyPr>
            <a:normAutofit/>
          </a:bodyPr>
          <a:lstStyle/>
          <a:p>
            <a:pPr marL="342900" indent="-342900" algn="l" fontAlgn="base">
              <a:spcAft>
                <a:spcPct val="0"/>
              </a:spcAft>
              <a:buChar char="•"/>
            </a:pPr>
            <a:r>
              <a:rPr lang="en-US" sz="2800" dirty="0">
                <a:solidFill>
                  <a:schemeClr val="tx1"/>
                </a:solidFill>
              </a:rPr>
              <a:t>The process of managing changes to the requirements for a system</a:t>
            </a:r>
          </a:p>
          <a:p>
            <a:pPr marL="342900" indent="-342900" algn="l" fontAlgn="base">
              <a:spcAft>
                <a:spcPct val="0"/>
              </a:spcAft>
              <a:buChar char="•"/>
            </a:pPr>
            <a:r>
              <a:rPr lang="en-US" sz="2800" dirty="0" smtClean="0">
                <a:solidFill>
                  <a:schemeClr val="tx1"/>
                </a:solidFill>
              </a:rPr>
              <a:t>Reasons </a:t>
            </a:r>
            <a:r>
              <a:rPr lang="en-US" sz="2800" dirty="0">
                <a:solidFill>
                  <a:schemeClr val="tx1"/>
                </a:solidFill>
              </a:rPr>
              <a:t>for changes in requirements and how to manage them</a:t>
            </a:r>
          </a:p>
        </p:txBody>
      </p:sp>
      <p:pic>
        <p:nvPicPr>
          <p:cNvPr id="1026" name="Picture 2"/>
          <p:cNvPicPr>
            <a:picLocks noChangeAspect="1" noChangeArrowheads="1"/>
          </p:cNvPicPr>
          <p:nvPr/>
        </p:nvPicPr>
        <p:blipFill>
          <a:blip r:embed="rId2" cstate="print"/>
          <a:srcRect/>
          <a:stretch>
            <a:fillRect/>
          </a:stretch>
        </p:blipFill>
        <p:spPr bwMode="auto">
          <a:xfrm>
            <a:off x="838200" y="2743200"/>
            <a:ext cx="7315200" cy="3686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990600"/>
          </a:xfrm>
        </p:spPr>
        <p:txBody>
          <a:bodyPr>
            <a:normAutofit/>
          </a:bodyPr>
          <a:lstStyle/>
          <a:p>
            <a:r>
              <a:rPr lang="en-US" dirty="0" smtClean="0"/>
              <a:t>Stable and Volatile Requirements</a:t>
            </a:r>
            <a:endParaRPr lang="en-US" dirty="0"/>
          </a:p>
        </p:txBody>
      </p:sp>
      <p:sp>
        <p:nvSpPr>
          <p:cNvPr id="3" name="Content Placeholder 2"/>
          <p:cNvSpPr>
            <a:spLocks noGrp="1"/>
          </p:cNvSpPr>
          <p:nvPr>
            <p:ph idx="1"/>
          </p:nvPr>
        </p:nvSpPr>
        <p:spPr>
          <a:xfrm>
            <a:off x="457200" y="914400"/>
            <a:ext cx="8229600" cy="5211763"/>
          </a:xfrm>
        </p:spPr>
        <p:txBody>
          <a:bodyPr>
            <a:normAutofit fontScale="85000" lnSpcReduction="20000"/>
          </a:bodyPr>
          <a:lstStyle/>
          <a:p>
            <a:pPr marL="465138" indent="-465138"/>
            <a:r>
              <a:rPr lang="en-US" dirty="0" smtClean="0"/>
              <a:t>Requirements changes occur while the requirements are being elicited, analyzed and validated and after the system has gone into service</a:t>
            </a:r>
          </a:p>
          <a:p>
            <a:pPr marL="465138" indent="-465138"/>
            <a:r>
              <a:rPr lang="en-US" dirty="0" smtClean="0"/>
              <a:t>Some requirements are more stable, while others may be more subject to change than others</a:t>
            </a:r>
          </a:p>
          <a:p>
            <a:r>
              <a:rPr lang="en-US" dirty="0"/>
              <a:t>Stable requirements are concerned with the essence of a system and its application domain. They change more slowly than volatile requirements</a:t>
            </a:r>
          </a:p>
          <a:p>
            <a:r>
              <a:rPr lang="en-US" dirty="0"/>
              <a:t>Volatile requirements are specific to the instantiation of the system in a particular environment and for a particular </a:t>
            </a:r>
            <a:r>
              <a:rPr lang="en-US" dirty="0" smtClean="0"/>
              <a:t>customer</a:t>
            </a:r>
          </a:p>
          <a:p>
            <a:r>
              <a:rPr lang="en-US" dirty="0" smtClean="0"/>
              <a:t>Volatility is usually measure by gathering statistics from RDMS(Requirement Data Management System)</a:t>
            </a:r>
            <a:endParaRPr lang="en-US" dirty="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dirty="0" smtClean="0"/>
              <a:t>Requirements Change Factors</a:t>
            </a:r>
            <a:endParaRPr lang="en-US" dirty="0"/>
          </a:p>
        </p:txBody>
      </p:sp>
      <p:sp>
        <p:nvSpPr>
          <p:cNvPr id="3" name="Content Placeholder 2"/>
          <p:cNvSpPr>
            <a:spLocks noGrp="1"/>
          </p:cNvSpPr>
          <p:nvPr>
            <p:ph idx="1"/>
          </p:nvPr>
        </p:nvSpPr>
        <p:spPr>
          <a:xfrm>
            <a:off x="457200" y="1066800"/>
            <a:ext cx="8229600" cy="5059363"/>
          </a:xfrm>
        </p:spPr>
        <p:txBody>
          <a:bodyPr/>
          <a:lstStyle/>
          <a:p>
            <a:r>
              <a:rPr lang="en-US" dirty="0" smtClean="0"/>
              <a:t>Requirements errors, conflicts and inconsistencies</a:t>
            </a:r>
          </a:p>
          <a:p>
            <a:r>
              <a:rPr lang="en-US" dirty="0" smtClean="0"/>
              <a:t>Evolving customer/end-user knowledge of the system</a:t>
            </a:r>
          </a:p>
          <a:p>
            <a:r>
              <a:rPr lang="en-US" dirty="0" smtClean="0"/>
              <a:t>Technical, schedule or cost problems</a:t>
            </a:r>
          </a:p>
          <a:p>
            <a:r>
              <a:rPr lang="en-US" dirty="0" smtClean="0"/>
              <a:t>Changing customer priorities</a:t>
            </a:r>
          </a:p>
          <a:p>
            <a:r>
              <a:rPr lang="en-US" dirty="0" smtClean="0"/>
              <a:t>Environmental changes</a:t>
            </a:r>
          </a:p>
          <a:p>
            <a:r>
              <a:rPr lang="en-US" dirty="0" smtClean="0"/>
              <a:t>Organizational changes</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fontScale="90000"/>
          </a:bodyPr>
          <a:lstStyle/>
          <a:p>
            <a:r>
              <a:rPr lang="en-US" dirty="0" smtClean="0"/>
              <a:t>Requirements Errors, Conflicts and Inconsistencies</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As requirements are analyzed and implemented, errors and inconsistencies emerge and must be corrected. These may be discovered during requirements analysis and validation or later in the development process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Autofit/>
          </a:bodyPr>
          <a:lstStyle/>
          <a:p>
            <a:r>
              <a:rPr lang="en-US" sz="3600" dirty="0" smtClean="0">
                <a:latin typeface="Arial" pitchFamily="34" charset="0"/>
                <a:cs typeface="Arial" pitchFamily="34" charset="0"/>
              </a:rPr>
              <a:t>Evolving Customer/End-user Knowledge of the System</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1143000"/>
            <a:ext cx="8229600" cy="4983163"/>
          </a:xfrm>
        </p:spPr>
        <p:txBody>
          <a:bodyPr>
            <a:normAutofit/>
          </a:bodyPr>
          <a:lstStyle/>
          <a:p>
            <a:r>
              <a:rPr lang="en-US" dirty="0" smtClean="0">
                <a:latin typeface="Arial" pitchFamily="34" charset="0"/>
                <a:cs typeface="Arial" pitchFamily="34" charset="0"/>
              </a:rPr>
              <a:t>As requirements are developed, customers and end-users develop a better understanding of what they really require from a system</a:t>
            </a:r>
          </a:p>
          <a:p>
            <a:r>
              <a:rPr lang="en-US" b="1" dirty="0" smtClean="0"/>
              <a:t>Technical, Schedule or Cost Problems</a:t>
            </a:r>
          </a:p>
          <a:p>
            <a:r>
              <a:rPr lang="en-US" dirty="0" smtClean="0">
                <a:latin typeface="Arial" pitchFamily="34" charset="0"/>
                <a:cs typeface="Arial" pitchFamily="34" charset="0"/>
              </a:rPr>
              <a:t>Problems may be encountered in implementing a requirement. It may be too expensive or take too long to implement certain requirements</a:t>
            </a:r>
          </a:p>
          <a:p>
            <a:endParaRPr lang="en-US"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sz="3600" dirty="0" smtClean="0">
                <a:latin typeface="Arial" pitchFamily="34" charset="0"/>
                <a:cs typeface="Arial" pitchFamily="34" charset="0"/>
              </a:rPr>
              <a:t>Changing Customer Priorities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90600"/>
            <a:ext cx="8229600" cy="5410200"/>
          </a:xfrm>
        </p:spPr>
        <p:txBody>
          <a:bodyPr>
            <a:normAutofit/>
          </a:bodyPr>
          <a:lstStyle/>
          <a:p>
            <a:r>
              <a:rPr lang="en-US" sz="2800" dirty="0" smtClean="0">
                <a:latin typeface="Arial" pitchFamily="34" charset="0"/>
                <a:cs typeface="Arial" pitchFamily="34" charset="0"/>
              </a:rPr>
              <a:t>Customer priorities change during system development as a result of a changing business environment, the emergence of new competitors, staff changes, etc.</a:t>
            </a:r>
          </a:p>
          <a:p>
            <a:r>
              <a:rPr lang="en-US" b="1" dirty="0" smtClean="0"/>
              <a:t>Environmental Changes</a:t>
            </a:r>
          </a:p>
          <a:p>
            <a:r>
              <a:rPr lang="en-US" sz="2800" dirty="0" smtClean="0">
                <a:latin typeface="Arial" pitchFamily="34" charset="0"/>
                <a:cs typeface="Arial" pitchFamily="34" charset="0"/>
              </a:rPr>
              <a:t>The environment in which the system is to be installed may change so that the system requirements have to change to maintain compatibility</a:t>
            </a:r>
          </a:p>
          <a:p>
            <a:endParaRPr 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600" dirty="0" smtClean="0">
                <a:latin typeface="Arial" pitchFamily="34" charset="0"/>
                <a:cs typeface="Arial" pitchFamily="34" charset="0"/>
              </a:rPr>
              <a:t>Organizational Changes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287963"/>
          </a:xfrm>
        </p:spPr>
        <p:txBody>
          <a:bodyPr/>
          <a:lstStyle/>
          <a:p>
            <a:r>
              <a:rPr lang="en-US" dirty="0" smtClean="0">
                <a:latin typeface="Arial" pitchFamily="34" charset="0"/>
                <a:cs typeface="Arial" pitchFamily="34" charset="0"/>
              </a:rPr>
              <a:t>The organization which intends to use the system may change its structure and processes resulting in new system requirements</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600" dirty="0" smtClean="0">
                <a:latin typeface="Arial" pitchFamily="34" charset="0"/>
                <a:cs typeface="Arial" pitchFamily="34" charset="0"/>
              </a:rPr>
              <a:t>Types of Volatile Requirements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90600"/>
            <a:ext cx="8229600" cy="5135563"/>
          </a:xfrm>
        </p:spPr>
        <p:txBody>
          <a:bodyPr/>
          <a:lstStyle/>
          <a:p>
            <a:r>
              <a:rPr lang="en-US" dirty="0" smtClean="0">
                <a:latin typeface="Arial" pitchFamily="34" charset="0"/>
                <a:cs typeface="Arial" pitchFamily="34" charset="0"/>
              </a:rPr>
              <a:t>Mutable requirements</a:t>
            </a:r>
          </a:p>
          <a:p>
            <a:r>
              <a:rPr lang="en-US" dirty="0" smtClean="0">
                <a:latin typeface="Arial" pitchFamily="34" charset="0"/>
                <a:cs typeface="Arial" pitchFamily="34" charset="0"/>
              </a:rPr>
              <a:t>Emergent requirements</a:t>
            </a:r>
          </a:p>
          <a:p>
            <a:r>
              <a:rPr lang="en-US" dirty="0" smtClean="0">
                <a:latin typeface="Arial" pitchFamily="34" charset="0"/>
                <a:cs typeface="Arial" pitchFamily="34" charset="0"/>
              </a:rPr>
              <a:t>Consequential requirements</a:t>
            </a:r>
          </a:p>
          <a:p>
            <a:r>
              <a:rPr lang="en-US" dirty="0" smtClean="0">
                <a:latin typeface="Arial" pitchFamily="34" charset="0"/>
                <a:cs typeface="Arial" pitchFamily="34" charset="0"/>
              </a:rPr>
              <a:t>Compatibility requirements</a:t>
            </a:r>
            <a:endParaRPr lang="en-US" dirty="0">
              <a:latin typeface="Arial" pitchFamily="34" charset="0"/>
              <a:cs typeface="Arial"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838200"/>
          </a:xfrm>
        </p:spPr>
        <p:txBody>
          <a:bodyPr>
            <a:normAutofit/>
          </a:bodyPr>
          <a:lstStyle/>
          <a:p>
            <a:r>
              <a:rPr lang="en-US" sz="3600" dirty="0" smtClean="0">
                <a:latin typeface="Arial" pitchFamily="34" charset="0"/>
                <a:cs typeface="Arial" pitchFamily="34" charset="0"/>
              </a:rPr>
              <a:t>Mutable Requirements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287963"/>
          </a:xfrm>
        </p:spPr>
        <p:txBody>
          <a:bodyPr/>
          <a:lstStyle/>
          <a:p>
            <a:r>
              <a:rPr lang="en-US" sz="2800" dirty="0" smtClean="0">
                <a:latin typeface="Arial" pitchFamily="34" charset="0"/>
                <a:cs typeface="Arial" pitchFamily="34" charset="0"/>
              </a:rPr>
              <a:t>These are requirements which change because of changes to the environment in which the system is operating</a:t>
            </a:r>
          </a:p>
          <a:p>
            <a:r>
              <a:rPr lang="en-US" b="1" dirty="0" smtClean="0">
                <a:latin typeface="Arial" pitchFamily="34" charset="0"/>
                <a:cs typeface="Arial" pitchFamily="34" charset="0"/>
              </a:rPr>
              <a:t>Emergent Requirements</a:t>
            </a:r>
          </a:p>
          <a:p>
            <a:r>
              <a:rPr lang="en-US" sz="2800" dirty="0" smtClean="0">
                <a:latin typeface="Arial" pitchFamily="34" charset="0"/>
                <a:cs typeface="Arial" pitchFamily="34" charset="0"/>
              </a:rPr>
              <a:t>These are requirements which cannot be completely defined when the system is specified but which emerge as the system is designed and implemented</a:t>
            </a:r>
          </a:p>
          <a:p>
            <a:endParaRPr lang="en-US"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r>
              <a:rPr lang="en-US" sz="3600" dirty="0" smtClean="0">
                <a:latin typeface="Arial" pitchFamily="34" charset="0"/>
                <a:cs typeface="Arial" pitchFamily="34" charset="0"/>
              </a:rPr>
              <a:t>Consequential Requirements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762000"/>
            <a:ext cx="8229600" cy="5364163"/>
          </a:xfrm>
        </p:spPr>
        <p:txBody>
          <a:bodyPr/>
          <a:lstStyle/>
          <a:p>
            <a:r>
              <a:rPr lang="en-US" dirty="0" smtClean="0"/>
              <a:t>Requirements that result from the introduction of the computer system. Introducing the computer system may change the organization's processes and open up new ways of working which generate new system requirements.</a:t>
            </a:r>
            <a:endParaRPr lang="en-US" dirty="0" smtClean="0">
              <a:latin typeface="Arial" pitchFamily="34" charset="0"/>
              <a:cs typeface="Arial" pitchFamily="34" charset="0"/>
            </a:endParaRPr>
          </a:p>
          <a:p>
            <a:r>
              <a:rPr lang="en-US" dirty="0" smtClean="0">
                <a:latin typeface="Arial" pitchFamily="34" charset="0"/>
                <a:cs typeface="Arial" pitchFamily="34" charset="0"/>
              </a:rPr>
              <a:t>Compatibility Requirements</a:t>
            </a:r>
          </a:p>
          <a:p>
            <a:r>
              <a:rPr lang="en-US" dirty="0" smtClean="0"/>
              <a:t>These are requirements which depend on other equipment or processes</a:t>
            </a:r>
          </a:p>
          <a:p>
            <a:endParaRPr lang="en-US"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14400"/>
          </a:xfrm>
        </p:spPr>
        <p:txBody>
          <a:bodyPr>
            <a:normAutofit fontScale="90000"/>
          </a:bodyPr>
          <a:lstStyle/>
          <a:p>
            <a:r>
              <a:rPr lang="en-US" dirty="0" smtClean="0"/>
              <a:t>Requirement measurements and metrics</a:t>
            </a:r>
            <a:endParaRPr lang="en-US" dirty="0"/>
          </a:p>
        </p:txBody>
      </p:sp>
      <p:sp>
        <p:nvSpPr>
          <p:cNvPr id="3" name="Content Placeholder 2"/>
          <p:cNvSpPr>
            <a:spLocks noGrp="1"/>
          </p:cNvSpPr>
          <p:nvPr>
            <p:ph idx="1"/>
          </p:nvPr>
        </p:nvSpPr>
        <p:spPr>
          <a:xfrm>
            <a:off x="457200" y="1066800"/>
            <a:ext cx="8229600" cy="5059363"/>
          </a:xfrm>
        </p:spPr>
        <p:txBody>
          <a:bodyPr>
            <a:normAutofit lnSpcReduction="10000"/>
          </a:bodyPr>
          <a:lstStyle/>
          <a:p>
            <a:r>
              <a:rPr lang="en-US" dirty="0" smtClean="0"/>
              <a:t>Measurement practices are used to obtain metrics for effectively managing requirements.  Measurements can be used to perform analysis that are compared to benchmark values. </a:t>
            </a:r>
          </a:p>
          <a:p>
            <a:r>
              <a:rPr lang="en-US" dirty="0" smtClean="0"/>
              <a:t>Was the RE staff adequately trained?</a:t>
            </a:r>
          </a:p>
          <a:p>
            <a:r>
              <a:rPr lang="en-US" dirty="0" smtClean="0"/>
              <a:t>Was the team paying enough attention to RE process?</a:t>
            </a:r>
          </a:p>
          <a:p>
            <a:r>
              <a:rPr lang="en-US" dirty="0" smtClean="0"/>
              <a:t>Were the requirements traceable?</a:t>
            </a:r>
          </a:p>
          <a:p>
            <a:r>
              <a:rPr lang="en-US" dirty="0" smtClean="0"/>
              <a:t>Was the quality of products adequate?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762000"/>
          </a:xfrm>
        </p:spPr>
        <p:txBody>
          <a:bodyPr>
            <a:normAutofit/>
          </a:bodyPr>
          <a:lstStyle/>
          <a:p>
            <a:r>
              <a:rPr lang="en-US" dirty="0" smtClean="0"/>
              <a:t>Requirements Management</a:t>
            </a: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smtClean="0"/>
              <a:t>Requirements management encompasses the activities involved in </a:t>
            </a:r>
          </a:p>
          <a:p>
            <a:pPr lvl="1">
              <a:lnSpc>
                <a:spcPct val="90000"/>
              </a:lnSpc>
            </a:pPr>
            <a:r>
              <a:rPr lang="en-US" sz="2600" dirty="0" smtClean="0"/>
              <a:t>requesting changes to the baselined requirements, </a:t>
            </a:r>
          </a:p>
          <a:p>
            <a:pPr lvl="1">
              <a:lnSpc>
                <a:spcPct val="90000"/>
              </a:lnSpc>
            </a:pPr>
            <a:r>
              <a:rPr lang="en-US" sz="2600" dirty="0" smtClean="0"/>
              <a:t>performing impact analysis for the requested changes, </a:t>
            </a:r>
          </a:p>
          <a:p>
            <a:pPr lvl="1">
              <a:lnSpc>
                <a:spcPct val="90000"/>
              </a:lnSpc>
            </a:pPr>
            <a:r>
              <a:rPr lang="en-US" sz="2600" dirty="0" smtClean="0"/>
              <a:t>approving or disapproving  changes, </a:t>
            </a:r>
          </a:p>
          <a:p>
            <a:pPr lvl="1">
              <a:lnSpc>
                <a:spcPct val="90000"/>
              </a:lnSpc>
            </a:pPr>
            <a:r>
              <a:rPr lang="en-US" sz="2600" dirty="0" smtClean="0"/>
              <a:t>implementing the approved changes</a:t>
            </a:r>
          </a:p>
          <a:p>
            <a:pPr lvl="1">
              <a:lnSpc>
                <a:spcPct val="90000"/>
              </a:lnSpc>
            </a:pPr>
            <a:r>
              <a:rPr lang="en-US" sz="2600" dirty="0" smtClean="0"/>
              <a:t>Measure the progress</a:t>
            </a:r>
          </a:p>
          <a:p>
            <a:pPr lvl="1">
              <a:lnSpc>
                <a:spcPct val="90000"/>
              </a:lnSpc>
            </a:pPr>
            <a:r>
              <a:rPr lang="en-GB" sz="2600" dirty="0" smtClean="0"/>
              <a:t>Managing the logical links between individual requirements and other project work products</a:t>
            </a:r>
            <a:endParaRPr lang="en-US" sz="2600"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r>
              <a:rPr lang="en-US" dirty="0" smtClean="0"/>
              <a:t>Project metrics</a:t>
            </a:r>
            <a:endParaRPr lang="en-US" dirty="0"/>
          </a:p>
        </p:txBody>
      </p:sp>
      <p:sp>
        <p:nvSpPr>
          <p:cNvPr id="3" name="Content Placeholder 2"/>
          <p:cNvSpPr>
            <a:spLocks noGrp="1"/>
          </p:cNvSpPr>
          <p:nvPr>
            <p:ph idx="1"/>
          </p:nvPr>
        </p:nvSpPr>
        <p:spPr>
          <a:xfrm>
            <a:off x="457200" y="914400"/>
            <a:ext cx="8229600" cy="5211763"/>
          </a:xfrm>
        </p:spPr>
        <p:txBody>
          <a:bodyPr/>
          <a:lstStyle/>
          <a:p>
            <a:r>
              <a:rPr lang="en-US" dirty="0" smtClean="0"/>
              <a:t>Are used for day-to-day evaluation of project and to determine the completeness of an artifact or task.</a:t>
            </a:r>
          </a:p>
          <a:p>
            <a:r>
              <a:rPr lang="en-US" dirty="0" smtClean="0"/>
              <a:t>Process, measurements and tools are mutually  interdependent.</a:t>
            </a:r>
          </a:p>
          <a:p>
            <a:r>
              <a:rPr lang="en-US" dirty="0" smtClean="0"/>
              <a:t>Without process, there could be no measurement, without measurement, project progress and quality can not be accessed and without tool support, taking measurements would be extremely time consuming</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914400"/>
          </a:xfrm>
        </p:spPr>
        <p:txBody>
          <a:bodyPr>
            <a:normAutofit/>
          </a:bodyPr>
          <a:lstStyle/>
          <a:p>
            <a:r>
              <a:rPr lang="en-US" dirty="0" smtClean="0"/>
              <a:t>Quality Metrics</a:t>
            </a:r>
            <a:endParaRPr lang="en-US" dirty="0"/>
          </a:p>
        </p:txBody>
      </p:sp>
      <p:sp>
        <p:nvSpPr>
          <p:cNvPr id="3" name="Content Placeholder 2"/>
          <p:cNvSpPr>
            <a:spLocks noGrp="1"/>
          </p:cNvSpPr>
          <p:nvPr>
            <p:ph idx="1"/>
          </p:nvPr>
        </p:nvSpPr>
        <p:spPr>
          <a:xfrm>
            <a:off x="457200" y="914400"/>
            <a:ext cx="8229600" cy="5211763"/>
          </a:xfrm>
        </p:spPr>
        <p:txBody>
          <a:bodyPr/>
          <a:lstStyle/>
          <a:p>
            <a:r>
              <a:rPr lang="en-US" dirty="0" smtClean="0"/>
              <a:t>They measure quality of requirement artifacts but do not necessarily convey information about project progress.</a:t>
            </a:r>
          </a:p>
          <a:p>
            <a:r>
              <a:rPr lang="en-US" dirty="0" smtClean="0"/>
              <a:t>Quality is measured against standards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838200"/>
          </a:xfrm>
        </p:spPr>
        <p:txBody>
          <a:bodyPr>
            <a:normAutofit/>
          </a:bodyPr>
          <a:lstStyle/>
          <a:p>
            <a:r>
              <a:rPr lang="en-US" dirty="0" smtClean="0"/>
              <a:t>Requirements Management</a:t>
            </a:r>
            <a:endParaRPr lang="en-US" dirty="0"/>
          </a:p>
        </p:txBody>
      </p:sp>
      <p:sp>
        <p:nvSpPr>
          <p:cNvPr id="3" name="Content Placeholder 2"/>
          <p:cNvSpPr>
            <a:spLocks noGrp="1"/>
          </p:cNvSpPr>
          <p:nvPr>
            <p:ph idx="1"/>
          </p:nvPr>
        </p:nvSpPr>
        <p:spPr>
          <a:xfrm>
            <a:off x="457200" y="838200"/>
            <a:ext cx="8229600" cy="5287963"/>
          </a:xfrm>
        </p:spPr>
        <p:txBody>
          <a:bodyPr/>
          <a:lstStyle/>
          <a:p>
            <a:r>
              <a:rPr lang="en-US" dirty="0" smtClean="0"/>
              <a:t>Project Management</a:t>
            </a:r>
          </a:p>
          <a:p>
            <a:pPr>
              <a:buNone/>
            </a:pPr>
            <a:r>
              <a:rPr lang="en-US" dirty="0" smtClean="0"/>
              <a:t>     – Setup schedules</a:t>
            </a:r>
          </a:p>
          <a:p>
            <a:pPr>
              <a:buNone/>
            </a:pPr>
            <a:r>
              <a:rPr lang="en-US" dirty="0" smtClean="0"/>
              <a:t>     – Risk Management</a:t>
            </a:r>
          </a:p>
          <a:p>
            <a:r>
              <a:rPr lang="en-US" dirty="0" smtClean="0"/>
              <a:t> Estimation for each requirement</a:t>
            </a:r>
          </a:p>
          <a:p>
            <a:pPr>
              <a:buNone/>
            </a:pPr>
            <a:r>
              <a:rPr lang="en-US" dirty="0" smtClean="0"/>
              <a:t>   – Use your requirements model to sum up efforts to your needs</a:t>
            </a:r>
          </a:p>
          <a:p>
            <a:r>
              <a:rPr lang="en-US" dirty="0" smtClean="0"/>
              <a:t> Most estimation is </a:t>
            </a:r>
            <a:r>
              <a:rPr lang="en-US" b="1" dirty="0" smtClean="0"/>
              <a:t>based on historical data</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838200"/>
          </a:xfrm>
        </p:spPr>
        <p:txBody>
          <a:bodyPr>
            <a:normAutofit/>
          </a:bodyPr>
          <a:lstStyle/>
          <a:p>
            <a:r>
              <a:rPr lang="en-US" dirty="0" smtClean="0"/>
              <a:t>A Little Estimation Game</a:t>
            </a:r>
            <a:endParaRPr lang="en-US" dirty="0"/>
          </a:p>
        </p:txBody>
      </p:sp>
      <p:pic>
        <p:nvPicPr>
          <p:cNvPr id="3074" name="Picture 2"/>
          <p:cNvPicPr>
            <a:picLocks noGrp="1" noChangeAspect="1" noChangeArrowheads="1"/>
          </p:cNvPicPr>
          <p:nvPr>
            <p:ph idx="1"/>
          </p:nvPr>
        </p:nvPicPr>
        <p:blipFill>
          <a:blip r:embed="rId2" cstate="print"/>
          <a:srcRect/>
          <a:stretch>
            <a:fillRect/>
          </a:stretch>
        </p:blipFill>
        <p:spPr bwMode="auto">
          <a:xfrm>
            <a:off x="381000" y="990600"/>
            <a:ext cx="8077200" cy="3886200"/>
          </a:xfrm>
          <a:prstGeom prst="rect">
            <a:avLst/>
          </a:prstGeom>
          <a:noFill/>
          <a:ln w="9525">
            <a:noFill/>
            <a:miter lim="800000"/>
            <a:headEnd/>
            <a:tailEnd/>
          </a:ln>
          <a:effectLst/>
        </p:spPr>
      </p:pic>
      <p:sp>
        <p:nvSpPr>
          <p:cNvPr id="5" name="Rectangle 4"/>
          <p:cNvSpPr/>
          <p:nvPr/>
        </p:nvSpPr>
        <p:spPr>
          <a:xfrm>
            <a:off x="6553200" y="5257800"/>
            <a:ext cx="1386918" cy="369332"/>
          </a:xfrm>
          <a:prstGeom prst="rect">
            <a:avLst/>
          </a:prstGeom>
        </p:spPr>
        <p:txBody>
          <a:bodyPr wrap="none">
            <a:spAutoFit/>
          </a:bodyPr>
          <a:lstStyle/>
          <a:p>
            <a:r>
              <a:rPr lang="en-US" dirty="0" smtClean="0"/>
              <a:t>[</a:t>
            </a:r>
            <a:r>
              <a:rPr lang="en-US" dirty="0" err="1" smtClean="0"/>
              <a:t>McCo</a:t>
            </a:r>
            <a:r>
              <a:rPr lang="en-US" dirty="0" smtClean="0"/>
              <a:t> 2006]</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838200"/>
          </a:xfrm>
        </p:spPr>
        <p:txBody>
          <a:bodyPr>
            <a:normAutofit/>
          </a:bodyPr>
          <a:lstStyle/>
          <a:p>
            <a:r>
              <a:rPr lang="en-US" dirty="0" smtClean="0"/>
              <a:t>A Little Estimation Game</a:t>
            </a:r>
            <a:endParaRPr 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381000" y="1066800"/>
            <a:ext cx="8382000" cy="246263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cstate="print"/>
          <a:srcRect/>
          <a:stretch>
            <a:fillRect/>
          </a:stretch>
        </p:blipFill>
        <p:spPr bwMode="auto">
          <a:xfrm>
            <a:off x="361664" y="3505200"/>
            <a:ext cx="8382000" cy="31242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cstate="print"/>
          <a:srcRect/>
          <a:stretch>
            <a:fillRect/>
          </a:stretch>
        </p:blipFill>
        <p:spPr bwMode="auto">
          <a:xfrm>
            <a:off x="632944" y="228600"/>
            <a:ext cx="7649512" cy="62484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Requirements Identification</a:t>
            </a:r>
            <a:endParaRPr lang="en-US" dirty="0"/>
          </a:p>
        </p:txBody>
      </p:sp>
      <p:sp>
        <p:nvSpPr>
          <p:cNvPr id="3" name="Content Placeholder 2"/>
          <p:cNvSpPr>
            <a:spLocks noGrp="1"/>
          </p:cNvSpPr>
          <p:nvPr>
            <p:ph idx="1"/>
          </p:nvPr>
        </p:nvSpPr>
        <p:spPr/>
        <p:txBody>
          <a:bodyPr>
            <a:normAutofit fontScale="92500"/>
          </a:bodyPr>
          <a:lstStyle/>
          <a:p>
            <a:pPr marL="465138" indent="-465138"/>
            <a:r>
              <a:rPr lang="en-US" sz="2800" dirty="0"/>
              <a:t>It is essential for requirements management that every requirement should have a unique identification</a:t>
            </a:r>
          </a:p>
          <a:p>
            <a:pPr marL="465138" indent="-465138"/>
            <a:r>
              <a:rPr lang="en-US" sz="2800" dirty="0"/>
              <a:t>The most common approach is requirements numbering based on chapter/section in the requirements </a:t>
            </a:r>
            <a:r>
              <a:rPr lang="en-US" sz="2800" dirty="0" smtClean="0"/>
              <a:t>document</a:t>
            </a:r>
          </a:p>
          <a:p>
            <a:pPr marL="465138" indent="-465138"/>
            <a:r>
              <a:rPr lang="en-US" sz="2800" dirty="0" smtClean="0"/>
              <a:t>Following Techniques are used for Requirements Identification</a:t>
            </a:r>
          </a:p>
          <a:p>
            <a:pPr lvl="1"/>
            <a:r>
              <a:rPr lang="en-US" sz="2400" dirty="0"/>
              <a:t>Dynamic renumbering</a:t>
            </a:r>
          </a:p>
          <a:p>
            <a:pPr lvl="1"/>
            <a:r>
              <a:rPr lang="en-US" sz="2400" dirty="0"/>
              <a:t>Database record identification</a:t>
            </a:r>
          </a:p>
          <a:p>
            <a:pPr lvl="1"/>
            <a:r>
              <a:rPr lang="en-US" sz="2400" dirty="0"/>
              <a:t>Symbolic identification</a:t>
            </a:r>
          </a:p>
          <a:p>
            <a:pPr marL="465138" indent="-465138"/>
            <a:endParaRPr lang="en-US" sz="2800" dirty="0"/>
          </a:p>
          <a:p>
            <a:endParaRPr lang="en-US" dirty="0"/>
          </a:p>
        </p:txBody>
      </p:sp>
    </p:spTree>
    <p:extLst>
      <p:ext uri="{BB962C8B-B14F-4D97-AF65-F5344CB8AC3E}">
        <p14:creationId xmlns:p14="http://schemas.microsoft.com/office/powerpoint/2010/main" val="3814930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838200"/>
          </a:xfrm>
        </p:spPr>
        <p:txBody>
          <a:bodyPr>
            <a:normAutofit/>
          </a:bodyPr>
          <a:lstStyle/>
          <a:p>
            <a:r>
              <a:rPr lang="en-US" dirty="0"/>
              <a:t>Storing Requirements</a:t>
            </a:r>
          </a:p>
        </p:txBody>
      </p:sp>
      <p:sp>
        <p:nvSpPr>
          <p:cNvPr id="3" name="Content Placeholder 2"/>
          <p:cNvSpPr>
            <a:spLocks noGrp="1"/>
          </p:cNvSpPr>
          <p:nvPr>
            <p:ph idx="1"/>
          </p:nvPr>
        </p:nvSpPr>
        <p:spPr>
          <a:xfrm>
            <a:off x="457200" y="914400"/>
            <a:ext cx="8229600" cy="5211763"/>
          </a:xfrm>
        </p:spPr>
        <p:txBody>
          <a:bodyPr/>
          <a:lstStyle/>
          <a:p>
            <a:r>
              <a:rPr lang="en-US" dirty="0"/>
              <a:t>Requirements have to be stored in such a way that they can be accessed easily and related to other system requirements</a:t>
            </a:r>
          </a:p>
          <a:p>
            <a:r>
              <a:rPr lang="en-US" dirty="0"/>
              <a:t>Requirement Storage Techniques may be:</a:t>
            </a:r>
          </a:p>
          <a:p>
            <a:pPr lvl="1"/>
            <a:r>
              <a:rPr lang="en-US" dirty="0"/>
              <a:t>In one or more word processor files</a:t>
            </a:r>
          </a:p>
          <a:p>
            <a:pPr lvl="1"/>
            <a:r>
              <a:rPr lang="en-US" dirty="0"/>
              <a:t>In a specially designed requirements database</a:t>
            </a:r>
          </a:p>
          <a:p>
            <a:endParaRPr lang="en-US" dirty="0"/>
          </a:p>
        </p:txBody>
      </p:sp>
    </p:spTree>
    <p:extLst>
      <p:ext uri="{BB962C8B-B14F-4D97-AF65-F5344CB8AC3E}">
        <p14:creationId xmlns:p14="http://schemas.microsoft.com/office/powerpoint/2010/main" val="2269567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dirty="0"/>
              <a:t>Word Processor Documents: Advantages and Disadvantages</a:t>
            </a:r>
          </a:p>
        </p:txBody>
      </p:sp>
      <p:sp>
        <p:nvSpPr>
          <p:cNvPr id="3" name="Content Placeholder 2"/>
          <p:cNvSpPr>
            <a:spLocks noGrp="1"/>
          </p:cNvSpPr>
          <p:nvPr>
            <p:ph idx="1"/>
          </p:nvPr>
        </p:nvSpPr>
        <p:spPr>
          <a:xfrm>
            <a:off x="457200" y="1371600"/>
            <a:ext cx="8229600" cy="4754563"/>
          </a:xfrm>
        </p:spPr>
        <p:txBody>
          <a:bodyPr>
            <a:normAutofit fontScale="85000" lnSpcReduction="10000"/>
          </a:bodyPr>
          <a:lstStyle/>
          <a:p>
            <a:r>
              <a:rPr lang="en-US" dirty="0">
                <a:solidFill>
                  <a:srgbClr val="92D050"/>
                </a:solidFill>
              </a:rPr>
              <a:t>Requirements are all stored in the same place</a:t>
            </a:r>
          </a:p>
          <a:p>
            <a:r>
              <a:rPr lang="en-US" dirty="0">
                <a:solidFill>
                  <a:srgbClr val="92D050"/>
                </a:solidFill>
              </a:rPr>
              <a:t>It is easy to produce the final requirements document</a:t>
            </a:r>
          </a:p>
          <a:p>
            <a:r>
              <a:rPr lang="en-US" dirty="0">
                <a:solidFill>
                  <a:srgbClr val="FF0000"/>
                </a:solidFill>
              </a:rPr>
              <a:t>Requirements traceability must be externally maintained</a:t>
            </a:r>
          </a:p>
          <a:p>
            <a:r>
              <a:rPr lang="en-US" dirty="0">
                <a:solidFill>
                  <a:srgbClr val="FF0000"/>
                </a:solidFill>
              </a:rPr>
              <a:t>Search facilities are limited</a:t>
            </a:r>
          </a:p>
          <a:p>
            <a:r>
              <a:rPr lang="en-US" dirty="0">
                <a:solidFill>
                  <a:srgbClr val="FF0000"/>
                </a:solidFill>
              </a:rPr>
              <a:t>Not possible to link requirements with proposed requirements changes</a:t>
            </a:r>
          </a:p>
          <a:p>
            <a:r>
              <a:rPr lang="en-US" dirty="0">
                <a:solidFill>
                  <a:srgbClr val="FF0000"/>
                </a:solidFill>
              </a:rPr>
              <a:t>Not possible to have version control on individual requirements</a:t>
            </a:r>
          </a:p>
          <a:p>
            <a:r>
              <a:rPr lang="en-US" dirty="0">
                <a:solidFill>
                  <a:srgbClr val="FF0000"/>
                </a:solidFill>
              </a:rPr>
              <a:t>No automated navigation from one requirement to another</a:t>
            </a:r>
          </a:p>
          <a:p>
            <a:endParaRPr lang="en-US" dirty="0"/>
          </a:p>
        </p:txBody>
      </p:sp>
    </p:spTree>
    <p:extLst>
      <p:ext uri="{BB962C8B-B14F-4D97-AF65-F5344CB8AC3E}">
        <p14:creationId xmlns:p14="http://schemas.microsoft.com/office/powerpoint/2010/main" val="2756966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normAutofit fontScale="90000"/>
          </a:bodyPr>
          <a:lstStyle/>
          <a:p>
            <a:r>
              <a:rPr lang="en-US" dirty="0"/>
              <a:t>Requirements Database Advantages and Disadvantages</a:t>
            </a:r>
          </a:p>
        </p:txBody>
      </p:sp>
      <p:sp>
        <p:nvSpPr>
          <p:cNvPr id="3" name="Content Placeholder 2"/>
          <p:cNvSpPr>
            <a:spLocks noGrp="1"/>
          </p:cNvSpPr>
          <p:nvPr>
            <p:ph idx="1"/>
          </p:nvPr>
        </p:nvSpPr>
        <p:spPr>
          <a:xfrm>
            <a:off x="457200" y="1219200"/>
            <a:ext cx="8229600" cy="4906963"/>
          </a:xfrm>
        </p:spPr>
        <p:txBody>
          <a:bodyPr/>
          <a:lstStyle/>
          <a:p>
            <a:r>
              <a:rPr lang="en-US" dirty="0">
                <a:solidFill>
                  <a:srgbClr val="92D050"/>
                </a:solidFill>
              </a:rPr>
              <a:t>Good query and navigation facilities</a:t>
            </a:r>
          </a:p>
          <a:p>
            <a:r>
              <a:rPr lang="en-US" dirty="0">
                <a:solidFill>
                  <a:srgbClr val="92D050"/>
                </a:solidFill>
              </a:rPr>
              <a:t>Support for change and version management</a:t>
            </a:r>
          </a:p>
          <a:p>
            <a:r>
              <a:rPr lang="en-US" dirty="0">
                <a:solidFill>
                  <a:srgbClr val="FF0000"/>
                </a:solidFill>
              </a:rPr>
              <a:t>Readers may not have the software/skills to access the requirements database</a:t>
            </a:r>
          </a:p>
          <a:p>
            <a:r>
              <a:rPr lang="en-US" dirty="0">
                <a:solidFill>
                  <a:srgbClr val="FF0000"/>
                </a:solidFill>
              </a:rPr>
              <a:t>The link between the database and the requirements document must be maintained</a:t>
            </a:r>
          </a:p>
          <a:p>
            <a:endParaRPr lang="en-US" dirty="0"/>
          </a:p>
        </p:txBody>
      </p:sp>
    </p:spTree>
    <p:extLst>
      <p:ext uri="{BB962C8B-B14F-4D97-AF65-F5344CB8AC3E}">
        <p14:creationId xmlns:p14="http://schemas.microsoft.com/office/powerpoint/2010/main" val="3870162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lstStyle/>
          <a:p>
            <a:r>
              <a:rPr lang="en-GB" dirty="0" smtClean="0"/>
              <a:t>Requirements Baseline</a:t>
            </a:r>
            <a:endParaRPr lang="en-GB" dirty="0"/>
          </a:p>
        </p:txBody>
      </p:sp>
      <p:sp>
        <p:nvSpPr>
          <p:cNvPr id="3" name="Content Placeholder 2"/>
          <p:cNvSpPr>
            <a:spLocks noGrp="1"/>
          </p:cNvSpPr>
          <p:nvPr>
            <p:ph idx="1"/>
          </p:nvPr>
        </p:nvSpPr>
        <p:spPr>
          <a:xfrm>
            <a:off x="457200" y="990600"/>
            <a:ext cx="8229600" cy="5135563"/>
          </a:xfrm>
        </p:spPr>
        <p:txBody>
          <a:bodyPr/>
          <a:lstStyle/>
          <a:p>
            <a:r>
              <a:rPr lang="en-GB" dirty="0" smtClean="0"/>
              <a:t>Set of functional and non-functional requirements that the development team has committed to implement in a specific release</a:t>
            </a:r>
          </a:p>
          <a:p>
            <a:r>
              <a:rPr lang="en-GB" dirty="0" smtClean="0"/>
              <a:t>Subsequent changes can be made only through the project's defined change-control process</a:t>
            </a:r>
            <a:endParaRPr lang="en-GB"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fontScale="90000"/>
          </a:bodyPr>
          <a:lstStyle/>
          <a:p>
            <a:r>
              <a:rPr lang="en-US" dirty="0"/>
              <a:t>Requirements Database Choice Factors</a:t>
            </a:r>
          </a:p>
        </p:txBody>
      </p:sp>
      <p:sp>
        <p:nvSpPr>
          <p:cNvPr id="3" name="Content Placeholder 2"/>
          <p:cNvSpPr>
            <a:spLocks noGrp="1"/>
          </p:cNvSpPr>
          <p:nvPr>
            <p:ph idx="1"/>
          </p:nvPr>
        </p:nvSpPr>
        <p:spPr>
          <a:xfrm>
            <a:off x="457200" y="1143000"/>
            <a:ext cx="8229600" cy="4983163"/>
          </a:xfrm>
        </p:spPr>
        <p:txBody>
          <a:bodyPr/>
          <a:lstStyle/>
          <a:p>
            <a:r>
              <a:rPr lang="en-US" dirty="0"/>
              <a:t>The statement of requirements</a:t>
            </a:r>
          </a:p>
          <a:p>
            <a:r>
              <a:rPr lang="en-US" dirty="0"/>
              <a:t>The number of requirements</a:t>
            </a:r>
          </a:p>
          <a:p>
            <a:r>
              <a:rPr lang="en-US" dirty="0"/>
              <a:t>Teamwork, team distribution and computer support</a:t>
            </a:r>
          </a:p>
          <a:p>
            <a:pPr marL="0" indent="0">
              <a:buNone/>
            </a:pPr>
            <a:endParaRPr lang="en-US" dirty="0"/>
          </a:p>
        </p:txBody>
      </p:sp>
    </p:spTree>
    <p:extLst>
      <p:ext uri="{BB962C8B-B14F-4D97-AF65-F5344CB8AC3E}">
        <p14:creationId xmlns:p14="http://schemas.microsoft.com/office/powerpoint/2010/main" val="4270789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GB" dirty="0" smtClean="0"/>
              <a:t>Sources</a:t>
            </a:r>
            <a:endParaRPr lang="en-GB" dirty="0"/>
          </a:p>
        </p:txBody>
      </p:sp>
      <p:sp>
        <p:nvSpPr>
          <p:cNvPr id="3" name="Content Placeholder 2"/>
          <p:cNvSpPr>
            <a:spLocks noGrp="1"/>
          </p:cNvSpPr>
          <p:nvPr>
            <p:ph idx="1"/>
          </p:nvPr>
        </p:nvSpPr>
        <p:spPr>
          <a:xfrm>
            <a:off x="304800" y="914400"/>
            <a:ext cx="8382000" cy="5211763"/>
          </a:xfrm>
        </p:spPr>
        <p:txBody>
          <a:bodyPr/>
          <a:lstStyle/>
          <a:p>
            <a:r>
              <a:rPr lang="en-GB" dirty="0" smtClean="0"/>
              <a:t>Software Requirements, Second Edition by Karl E. </a:t>
            </a:r>
            <a:r>
              <a:rPr lang="en-GB" dirty="0" err="1" smtClean="0"/>
              <a:t>Wiegers</a:t>
            </a:r>
            <a:r>
              <a:rPr lang="en-GB" dirty="0" smtClean="0"/>
              <a:t>  </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Autofit/>
          </a:bodyPr>
          <a:lstStyle/>
          <a:p>
            <a:r>
              <a:rPr lang="en-US" sz="3600" dirty="0" smtClean="0">
                <a:latin typeface="Arial" pitchFamily="34" charset="0"/>
                <a:cs typeface="Arial" pitchFamily="34" charset="0"/>
              </a:rPr>
              <a:t>Requirements Management and Traceability</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1066800"/>
            <a:ext cx="8229600" cy="5181600"/>
          </a:xfrm>
        </p:spPr>
        <p:txBody>
          <a:bodyPr>
            <a:normAutofit fontScale="92500" lnSpcReduction="10000"/>
          </a:bodyPr>
          <a:lstStyle/>
          <a:p>
            <a:r>
              <a:rPr lang="en-US" dirty="0"/>
              <a:t>Requirements cannot be managed effectively without requirements traceability</a:t>
            </a:r>
          </a:p>
          <a:p>
            <a:pPr lvl="1"/>
            <a:r>
              <a:rPr lang="en-US" dirty="0"/>
              <a:t>A requirement is traceable if you can discover who suggested the requirement, why the requirement exists, what requirements are related to it and how that requirement relates to other information such as systems designs, implementations and user </a:t>
            </a:r>
            <a:r>
              <a:rPr lang="en-US" dirty="0" smtClean="0"/>
              <a:t>documentation</a:t>
            </a:r>
          </a:p>
          <a:p>
            <a:pPr lvl="1"/>
            <a:r>
              <a:rPr lang="en-US" dirty="0" smtClean="0"/>
              <a:t>A requirement is traceable if and only if the origin of each of component requirements is clear </a:t>
            </a:r>
          </a:p>
          <a:p>
            <a:pPr marL="342900" lvl="1" indent="-342900">
              <a:buFont typeface="Arial" pitchFamily="34" charset="0"/>
              <a:buChar char="•"/>
            </a:pPr>
            <a:r>
              <a:rPr lang="en-US" sz="3200" dirty="0" smtClean="0"/>
              <a:t>Traceability is key to impact, derivation and coverage analysis</a:t>
            </a:r>
            <a:endParaRPr lang="en-US" sz="3200" dirty="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762000"/>
          </a:xfrm>
        </p:spPr>
        <p:txBody>
          <a:bodyPr>
            <a:normAutofit/>
          </a:bodyPr>
          <a:lstStyle/>
          <a:p>
            <a:r>
              <a:rPr lang="en-US" sz="3600" dirty="0" smtClean="0">
                <a:latin typeface="Arial" pitchFamily="34" charset="0"/>
                <a:cs typeface="Arial" pitchFamily="34" charset="0"/>
              </a:rPr>
              <a:t>Change - A Constant</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14400"/>
            <a:ext cx="8229600" cy="5486400"/>
          </a:xfrm>
        </p:spPr>
        <p:txBody>
          <a:bodyPr/>
          <a:lstStyle/>
          <a:p>
            <a:pPr>
              <a:lnSpc>
                <a:spcPct val="90000"/>
              </a:lnSpc>
            </a:pPr>
            <a:r>
              <a:rPr lang="en-US" dirty="0"/>
              <a:t>There is nothing permanent except change</a:t>
            </a:r>
          </a:p>
          <a:p>
            <a:pPr lvl="1">
              <a:lnSpc>
                <a:spcPct val="90000"/>
              </a:lnSpc>
            </a:pPr>
            <a:r>
              <a:rPr lang="en-US" dirty="0"/>
              <a:t>Heraclitus (500 B.C.)</a:t>
            </a:r>
          </a:p>
          <a:p>
            <a:pPr>
              <a:lnSpc>
                <a:spcPct val="90000"/>
              </a:lnSpc>
            </a:pPr>
            <a:r>
              <a:rPr lang="en-US" dirty="0"/>
              <a:t>No matter where you are in the system life cycle, the system will change, and the desire to change it will persist throughout the life </a:t>
            </a:r>
            <a:r>
              <a:rPr lang="en-US" dirty="0" smtClean="0"/>
              <a:t>cycle</a:t>
            </a:r>
          </a:p>
          <a:p>
            <a:pPr>
              <a:lnSpc>
                <a:spcPct val="90000"/>
              </a:lnSpc>
            </a:pPr>
            <a:r>
              <a:rPr lang="en-US" dirty="0" smtClean="0"/>
              <a:t>Change always has a price</a:t>
            </a:r>
            <a:endParaRPr lang="en-US" dirty="0"/>
          </a:p>
          <a:p>
            <a:r>
              <a:rPr lang="en-US" dirty="0" smtClean="0"/>
              <a:t>Knowledge of knowing more about things motivates us for changes.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14400"/>
          </a:xfrm>
        </p:spPr>
        <p:txBody>
          <a:bodyPr>
            <a:normAutofit/>
          </a:bodyPr>
          <a:lstStyle/>
          <a:p>
            <a:r>
              <a:rPr lang="en-GB" dirty="0" smtClean="0"/>
              <a:t>Change Control Process</a:t>
            </a:r>
            <a:endParaRPr lang="en-GB" dirty="0"/>
          </a:p>
        </p:txBody>
      </p:sp>
      <p:pic>
        <p:nvPicPr>
          <p:cNvPr id="1026" name="Picture 2"/>
          <p:cNvPicPr>
            <a:picLocks noGrp="1" noChangeAspect="1" noChangeArrowheads="1"/>
          </p:cNvPicPr>
          <p:nvPr>
            <p:ph idx="1"/>
          </p:nvPr>
        </p:nvPicPr>
        <p:blipFill>
          <a:blip r:embed="rId2"/>
          <a:srcRect/>
          <a:stretch>
            <a:fillRect/>
          </a:stretch>
        </p:blipFill>
        <p:spPr bwMode="auto">
          <a:xfrm>
            <a:off x="838200" y="914401"/>
            <a:ext cx="6934200" cy="5181600"/>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cstate="print"/>
          <a:srcRect/>
          <a:stretch>
            <a:fillRect/>
          </a:stretch>
        </p:blipFill>
        <p:spPr bwMode="auto">
          <a:xfrm>
            <a:off x="685800" y="0"/>
            <a:ext cx="7162800" cy="289559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762000" y="2895600"/>
            <a:ext cx="7086600" cy="342900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r>
              <a:rPr lang="en-US" dirty="0" smtClean="0"/>
              <a:t>Change Management</a:t>
            </a:r>
            <a:endParaRPr lang="en-US" dirty="0"/>
          </a:p>
        </p:txBody>
      </p:sp>
      <p:sp>
        <p:nvSpPr>
          <p:cNvPr id="3" name="Content Placeholder 2"/>
          <p:cNvSpPr>
            <a:spLocks noGrp="1"/>
          </p:cNvSpPr>
          <p:nvPr>
            <p:ph idx="1"/>
          </p:nvPr>
        </p:nvSpPr>
        <p:spPr>
          <a:xfrm>
            <a:off x="457200" y="990600"/>
            <a:ext cx="8229600" cy="5562600"/>
          </a:xfrm>
        </p:spPr>
        <p:txBody>
          <a:bodyPr>
            <a:normAutofit fontScale="92500"/>
          </a:bodyPr>
          <a:lstStyle/>
          <a:p>
            <a:r>
              <a:rPr lang="en-US" dirty="0" smtClean="0"/>
              <a:t>Different types of analysis are used by members of CCB to support change management</a:t>
            </a:r>
          </a:p>
          <a:p>
            <a:r>
              <a:rPr lang="en-US" dirty="0" smtClean="0"/>
              <a:t>Impact Analysis determine the financial resource or cost of change request to new feature. What if this were to change?</a:t>
            </a:r>
          </a:p>
          <a:p>
            <a:r>
              <a:rPr lang="en-US" dirty="0" smtClean="0"/>
              <a:t>Derivation analysis answers that “Why is this here”?  It focus on discovering the origin or rationale of a function/module</a:t>
            </a:r>
          </a:p>
          <a:p>
            <a:r>
              <a:rPr lang="en-US" dirty="0" smtClean="0"/>
              <a:t>Coverage analysis is used as measure of progress and answers “Have I covered everything”. It is used for management reporting.</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1511</Words>
  <Application>Microsoft Office PowerPoint</Application>
  <PresentationFormat>On-screen Show (4:3)</PresentationFormat>
  <Paragraphs>182</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PowerPoint Presentation</vt:lpstr>
      <vt:lpstr>Requirements Management</vt:lpstr>
      <vt:lpstr>Requirements Management</vt:lpstr>
      <vt:lpstr>Requirements Baseline</vt:lpstr>
      <vt:lpstr>Requirements Management and Traceability</vt:lpstr>
      <vt:lpstr>Change - A Constant</vt:lpstr>
      <vt:lpstr>Change Control Process</vt:lpstr>
      <vt:lpstr>PowerPoint Presentation</vt:lpstr>
      <vt:lpstr>Change Management</vt:lpstr>
      <vt:lpstr>Where do changes come from?</vt:lpstr>
      <vt:lpstr>Changing Requirements</vt:lpstr>
      <vt:lpstr>Sources of Change</vt:lpstr>
      <vt:lpstr>Why All This Modification?</vt:lpstr>
      <vt:lpstr>Managing Changing Requirements ???</vt:lpstr>
      <vt:lpstr>Change Management Stages</vt:lpstr>
      <vt:lpstr>Main Concerns in Requirements Management</vt:lpstr>
      <vt:lpstr>CASE Tools for Requirements Management</vt:lpstr>
      <vt:lpstr>Requirement Management Tools</vt:lpstr>
      <vt:lpstr>Benefits of using Requirement Management tools</vt:lpstr>
      <vt:lpstr>Stable and Volatile Requirements</vt:lpstr>
      <vt:lpstr>Requirements Change Factors</vt:lpstr>
      <vt:lpstr>Requirements Errors, Conflicts and Inconsistencies</vt:lpstr>
      <vt:lpstr>Evolving Customer/End-user Knowledge of the System</vt:lpstr>
      <vt:lpstr>Changing Customer Priorities</vt:lpstr>
      <vt:lpstr>Organizational Changes</vt:lpstr>
      <vt:lpstr>Types of Volatile Requirements</vt:lpstr>
      <vt:lpstr>Mutable Requirements</vt:lpstr>
      <vt:lpstr>Consequential Requirements</vt:lpstr>
      <vt:lpstr>Requirement measurements and metrics</vt:lpstr>
      <vt:lpstr>Project metrics</vt:lpstr>
      <vt:lpstr>Quality Metrics</vt:lpstr>
      <vt:lpstr>Requirements Management</vt:lpstr>
      <vt:lpstr>A Little Estimation Game</vt:lpstr>
      <vt:lpstr>A Little Estimation Game</vt:lpstr>
      <vt:lpstr>PowerPoint Presentation</vt:lpstr>
      <vt:lpstr>Requirements Identification</vt:lpstr>
      <vt:lpstr>Storing Requirements</vt:lpstr>
      <vt:lpstr>Word Processor Documents: Advantages and Disadvantages</vt:lpstr>
      <vt:lpstr>Requirements Database Advantages and Disadvantages</vt:lpstr>
      <vt:lpstr>Requirements Database Choice Factors</vt:lpstr>
      <vt:lpstr>Sources</vt:lpstr>
    </vt:vector>
  </TitlesOfParts>
  <Company>COMSATS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Management</dc:title>
  <dc:creator>GHAFOOR</dc:creator>
  <cp:lastModifiedBy>ab</cp:lastModifiedBy>
  <cp:revision>50</cp:revision>
  <dcterms:created xsi:type="dcterms:W3CDTF">2011-09-17T17:40:53Z</dcterms:created>
  <dcterms:modified xsi:type="dcterms:W3CDTF">2023-06-12T05:15:24Z</dcterms:modified>
</cp:coreProperties>
</file>